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2" r:id="rId6"/>
    <p:sldId id="264" r:id="rId7"/>
    <p:sldId id="259" r:id="rId8"/>
    <p:sldId id="261" r:id="rId9"/>
    <p:sldId id="265" r:id="rId10"/>
    <p:sldId id="270" r:id="rId11"/>
    <p:sldId id="267" r:id="rId12"/>
    <p:sldId id="268" r:id="rId13"/>
    <p:sldId id="269" r:id="rId14"/>
    <p:sldId id="260" r:id="rId15"/>
    <p:sldId id="271" r:id="rId16"/>
    <p:sldId id="272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88D8D-E615-4D63-8B6B-E32D55C8F130}" v="23" dt="2022-05-18T01:45:15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 autoAdjust="0"/>
    <p:restoredTop sz="89894" autoAdjust="0"/>
  </p:normalViewPr>
  <p:slideViewPr>
    <p:cSldViewPr snapToGrid="0">
      <p:cViewPr>
        <p:scale>
          <a:sx n="60" d="100"/>
          <a:sy n="60" d="100"/>
        </p:scale>
        <p:origin x="4032" y="12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D5936-9337-4D55-B2B0-9BB4436BF2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2EC901-FFBD-41D6-8FCE-46C6A5471F6D}">
      <dgm:prSet/>
      <dgm:spPr/>
      <dgm:t>
        <a:bodyPr/>
        <a:lstStyle/>
        <a:p>
          <a:r>
            <a:rPr lang="en-GB"/>
            <a:t>Note that in this example, each major folder is split up into sections.</a:t>
          </a:r>
          <a:endParaRPr lang="en-US"/>
        </a:p>
      </dgm:t>
    </dgm:pt>
    <dgm:pt modelId="{02680E1C-5C28-416F-BC4E-1D8577CD06B6}" type="parTrans" cxnId="{E6925FF0-A273-42ED-98CD-5DD09A613636}">
      <dgm:prSet/>
      <dgm:spPr/>
      <dgm:t>
        <a:bodyPr/>
        <a:lstStyle/>
        <a:p>
          <a:endParaRPr lang="en-US"/>
        </a:p>
      </dgm:t>
    </dgm:pt>
    <dgm:pt modelId="{E3A92C04-6349-402C-8842-46E642667205}" type="sibTrans" cxnId="{E6925FF0-A273-42ED-98CD-5DD09A613636}">
      <dgm:prSet/>
      <dgm:spPr/>
      <dgm:t>
        <a:bodyPr/>
        <a:lstStyle/>
        <a:p>
          <a:endParaRPr lang="en-US"/>
        </a:p>
      </dgm:t>
    </dgm:pt>
    <dgm:pt modelId="{552B383F-A63D-473D-8335-6626680842AA}">
      <dgm:prSet/>
      <dgm:spPr/>
      <dgm:t>
        <a:bodyPr/>
        <a:lstStyle/>
        <a:p>
          <a:r>
            <a:rPr lang="en-GB"/>
            <a:t>This includes servers, users and workstations.</a:t>
          </a:r>
          <a:endParaRPr lang="en-US"/>
        </a:p>
      </dgm:t>
    </dgm:pt>
    <dgm:pt modelId="{612F67A0-5D9F-4D53-8C53-3B4E61D81860}" type="parTrans" cxnId="{3F309908-7C8F-4B0C-9B62-1F821B12A821}">
      <dgm:prSet/>
      <dgm:spPr/>
      <dgm:t>
        <a:bodyPr/>
        <a:lstStyle/>
        <a:p>
          <a:endParaRPr lang="en-US"/>
        </a:p>
      </dgm:t>
    </dgm:pt>
    <dgm:pt modelId="{F586044E-3C25-4443-BF0C-81F241A4E358}" type="sibTrans" cxnId="{3F309908-7C8F-4B0C-9B62-1F821B12A821}">
      <dgm:prSet/>
      <dgm:spPr/>
      <dgm:t>
        <a:bodyPr/>
        <a:lstStyle/>
        <a:p>
          <a:endParaRPr lang="en-US"/>
        </a:p>
      </dgm:t>
    </dgm:pt>
    <dgm:pt modelId="{5E6741F8-6A41-4814-90C0-B4BEFE80B871}">
      <dgm:prSet/>
      <dgm:spPr/>
      <dgm:t>
        <a:bodyPr/>
        <a:lstStyle/>
        <a:p>
          <a:r>
            <a:rPr lang="en-GB"/>
            <a:t>For this example, everything inside the red box will be referenced</a:t>
          </a:r>
          <a:endParaRPr lang="en-US"/>
        </a:p>
      </dgm:t>
    </dgm:pt>
    <dgm:pt modelId="{9DC99504-D975-40FD-922C-F494C3E819EA}" type="parTrans" cxnId="{18010E84-EC06-4962-826F-21448B1E2EA2}">
      <dgm:prSet/>
      <dgm:spPr/>
      <dgm:t>
        <a:bodyPr/>
        <a:lstStyle/>
        <a:p>
          <a:endParaRPr lang="en-US"/>
        </a:p>
      </dgm:t>
    </dgm:pt>
    <dgm:pt modelId="{5667019D-4DFD-4E17-812D-D0E78C4D0BCD}" type="sibTrans" cxnId="{18010E84-EC06-4962-826F-21448B1E2EA2}">
      <dgm:prSet/>
      <dgm:spPr/>
      <dgm:t>
        <a:bodyPr/>
        <a:lstStyle/>
        <a:p>
          <a:endParaRPr lang="en-US"/>
        </a:p>
      </dgm:t>
    </dgm:pt>
    <dgm:pt modelId="{ABB1BD4B-5A67-4D46-98D8-D16A81893AC0}">
      <dgm:prSet/>
      <dgm:spPr/>
      <dgm:t>
        <a:bodyPr/>
        <a:lstStyle/>
        <a:p>
          <a:r>
            <a:rPr lang="en-GB"/>
            <a:t>If a policy or setting is applied to the top folder in this section, it will filter out to the rest of the units in the red box</a:t>
          </a:r>
          <a:endParaRPr lang="en-US"/>
        </a:p>
      </dgm:t>
    </dgm:pt>
    <dgm:pt modelId="{0C836A0E-9BC1-4601-8028-56A724F25615}" type="parTrans" cxnId="{AB75502B-908F-4411-8A09-CF45F1529DCC}">
      <dgm:prSet/>
      <dgm:spPr/>
      <dgm:t>
        <a:bodyPr/>
        <a:lstStyle/>
        <a:p>
          <a:endParaRPr lang="en-US"/>
        </a:p>
      </dgm:t>
    </dgm:pt>
    <dgm:pt modelId="{29D67960-3877-430F-8743-D54611E8F4BA}" type="sibTrans" cxnId="{AB75502B-908F-4411-8A09-CF45F1529DCC}">
      <dgm:prSet/>
      <dgm:spPr/>
      <dgm:t>
        <a:bodyPr/>
        <a:lstStyle/>
        <a:p>
          <a:endParaRPr lang="en-US"/>
        </a:p>
      </dgm:t>
    </dgm:pt>
    <dgm:pt modelId="{BCFB4518-4C53-4B9E-9B9A-BFDE4BBFD974}">
      <dgm:prSet/>
      <dgm:spPr/>
      <dgm:t>
        <a:bodyPr/>
        <a:lstStyle/>
        <a:p>
          <a:r>
            <a:rPr lang="en-GB" dirty="0"/>
            <a:t>If a policy is applied to the top folder in the inner </a:t>
          </a:r>
          <a:r>
            <a:rPr lang="en-GB" b="1" dirty="0"/>
            <a:t>blue </a:t>
          </a:r>
          <a:r>
            <a:rPr lang="en-GB" dirty="0"/>
            <a:t>box, everything below this folder will be referenced</a:t>
          </a:r>
          <a:endParaRPr lang="en-US" dirty="0"/>
        </a:p>
      </dgm:t>
    </dgm:pt>
    <dgm:pt modelId="{54118607-6C2B-4397-BA99-3A902B5EC415}" type="parTrans" cxnId="{B57195B7-13FC-4F66-98B0-71C997DD9F5E}">
      <dgm:prSet/>
      <dgm:spPr/>
      <dgm:t>
        <a:bodyPr/>
        <a:lstStyle/>
        <a:p>
          <a:endParaRPr lang="en-US"/>
        </a:p>
      </dgm:t>
    </dgm:pt>
    <dgm:pt modelId="{1F621A40-F213-4F03-BDA7-828F2302BFC0}" type="sibTrans" cxnId="{B57195B7-13FC-4F66-98B0-71C997DD9F5E}">
      <dgm:prSet/>
      <dgm:spPr/>
      <dgm:t>
        <a:bodyPr/>
        <a:lstStyle/>
        <a:p>
          <a:endParaRPr lang="en-US"/>
        </a:p>
      </dgm:t>
    </dgm:pt>
    <dgm:pt modelId="{7E396EBF-3790-4AC6-B597-37CA1219E264}" type="pres">
      <dgm:prSet presAssocID="{72FD5936-9337-4D55-B2B0-9BB4436BF286}" presName="linear" presStyleCnt="0">
        <dgm:presLayoutVars>
          <dgm:animLvl val="lvl"/>
          <dgm:resizeHandles val="exact"/>
        </dgm:presLayoutVars>
      </dgm:prSet>
      <dgm:spPr/>
    </dgm:pt>
    <dgm:pt modelId="{6DDA75FA-49EA-4F98-97B3-6479B15736ED}" type="pres">
      <dgm:prSet presAssocID="{342EC901-FFBD-41D6-8FCE-46C6A5471F6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A94877-26B2-4F78-A3FC-12F5AB877F17}" type="pres">
      <dgm:prSet presAssocID="{E3A92C04-6349-402C-8842-46E642667205}" presName="spacer" presStyleCnt="0"/>
      <dgm:spPr/>
    </dgm:pt>
    <dgm:pt modelId="{3411AC27-A6F2-4725-8E7C-24C39A8C93CD}" type="pres">
      <dgm:prSet presAssocID="{552B383F-A63D-473D-8335-6626680842A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EB9F2B-568A-43CD-8A7A-EB74507C117F}" type="pres">
      <dgm:prSet presAssocID="{F586044E-3C25-4443-BF0C-81F241A4E358}" presName="spacer" presStyleCnt="0"/>
      <dgm:spPr/>
    </dgm:pt>
    <dgm:pt modelId="{12CA8798-ECFD-4C9B-BA81-1C7B01FE1A36}" type="pres">
      <dgm:prSet presAssocID="{5E6741F8-6A41-4814-90C0-B4BEFE80B87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91CE12-21E0-4636-A633-4DC9566AE088}" type="pres">
      <dgm:prSet presAssocID="{5667019D-4DFD-4E17-812D-D0E78C4D0BCD}" presName="spacer" presStyleCnt="0"/>
      <dgm:spPr/>
    </dgm:pt>
    <dgm:pt modelId="{8E9E2C1D-192C-4F47-91F0-DD67E36BD10F}" type="pres">
      <dgm:prSet presAssocID="{ABB1BD4B-5A67-4D46-98D8-D16A81893AC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4A3864-97E9-4294-BE06-A199722BF86B}" type="pres">
      <dgm:prSet presAssocID="{29D67960-3877-430F-8743-D54611E8F4BA}" presName="spacer" presStyleCnt="0"/>
      <dgm:spPr/>
    </dgm:pt>
    <dgm:pt modelId="{5600A94A-FC58-4F1B-8456-A4910ADE8E34}" type="pres">
      <dgm:prSet presAssocID="{BCFB4518-4C53-4B9E-9B9A-BFDE4BBFD97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309908-7C8F-4B0C-9B62-1F821B12A821}" srcId="{72FD5936-9337-4D55-B2B0-9BB4436BF286}" destId="{552B383F-A63D-473D-8335-6626680842AA}" srcOrd="1" destOrd="0" parTransId="{612F67A0-5D9F-4D53-8C53-3B4E61D81860}" sibTransId="{F586044E-3C25-4443-BF0C-81F241A4E358}"/>
    <dgm:cxn modelId="{752FFC1A-F2FD-4F63-8B5B-DAD567131874}" type="presOf" srcId="{5E6741F8-6A41-4814-90C0-B4BEFE80B871}" destId="{12CA8798-ECFD-4C9B-BA81-1C7B01FE1A36}" srcOrd="0" destOrd="0" presId="urn:microsoft.com/office/officeart/2005/8/layout/vList2"/>
    <dgm:cxn modelId="{FF66C822-2B57-46CB-B85D-AEF01290E8D5}" type="presOf" srcId="{72FD5936-9337-4D55-B2B0-9BB4436BF286}" destId="{7E396EBF-3790-4AC6-B597-37CA1219E264}" srcOrd="0" destOrd="0" presId="urn:microsoft.com/office/officeart/2005/8/layout/vList2"/>
    <dgm:cxn modelId="{AB75502B-908F-4411-8A09-CF45F1529DCC}" srcId="{72FD5936-9337-4D55-B2B0-9BB4436BF286}" destId="{ABB1BD4B-5A67-4D46-98D8-D16A81893AC0}" srcOrd="3" destOrd="0" parTransId="{0C836A0E-9BC1-4601-8028-56A724F25615}" sibTransId="{29D67960-3877-430F-8743-D54611E8F4BA}"/>
    <dgm:cxn modelId="{BA632B3F-0B46-4790-B6A1-F0CC2CF7E8BC}" type="presOf" srcId="{BCFB4518-4C53-4B9E-9B9A-BFDE4BBFD974}" destId="{5600A94A-FC58-4F1B-8456-A4910ADE8E34}" srcOrd="0" destOrd="0" presId="urn:microsoft.com/office/officeart/2005/8/layout/vList2"/>
    <dgm:cxn modelId="{18010E84-EC06-4962-826F-21448B1E2EA2}" srcId="{72FD5936-9337-4D55-B2B0-9BB4436BF286}" destId="{5E6741F8-6A41-4814-90C0-B4BEFE80B871}" srcOrd="2" destOrd="0" parTransId="{9DC99504-D975-40FD-922C-F494C3E819EA}" sibTransId="{5667019D-4DFD-4E17-812D-D0E78C4D0BCD}"/>
    <dgm:cxn modelId="{CD9CE2A0-B229-49AA-915F-F445CDE4B2CE}" type="presOf" srcId="{342EC901-FFBD-41D6-8FCE-46C6A5471F6D}" destId="{6DDA75FA-49EA-4F98-97B3-6479B15736ED}" srcOrd="0" destOrd="0" presId="urn:microsoft.com/office/officeart/2005/8/layout/vList2"/>
    <dgm:cxn modelId="{B57195B7-13FC-4F66-98B0-71C997DD9F5E}" srcId="{72FD5936-9337-4D55-B2B0-9BB4436BF286}" destId="{BCFB4518-4C53-4B9E-9B9A-BFDE4BBFD974}" srcOrd="4" destOrd="0" parTransId="{54118607-6C2B-4397-BA99-3A902B5EC415}" sibTransId="{1F621A40-F213-4F03-BDA7-828F2302BFC0}"/>
    <dgm:cxn modelId="{8A5B46CA-D287-4F80-9D6E-43FD500DA73A}" type="presOf" srcId="{ABB1BD4B-5A67-4D46-98D8-D16A81893AC0}" destId="{8E9E2C1D-192C-4F47-91F0-DD67E36BD10F}" srcOrd="0" destOrd="0" presId="urn:microsoft.com/office/officeart/2005/8/layout/vList2"/>
    <dgm:cxn modelId="{559B1BD4-67E0-4A6F-B64E-7823D0A7FE58}" type="presOf" srcId="{552B383F-A63D-473D-8335-6626680842AA}" destId="{3411AC27-A6F2-4725-8E7C-24C39A8C93CD}" srcOrd="0" destOrd="0" presId="urn:microsoft.com/office/officeart/2005/8/layout/vList2"/>
    <dgm:cxn modelId="{E6925FF0-A273-42ED-98CD-5DD09A613636}" srcId="{72FD5936-9337-4D55-B2B0-9BB4436BF286}" destId="{342EC901-FFBD-41D6-8FCE-46C6A5471F6D}" srcOrd="0" destOrd="0" parTransId="{02680E1C-5C28-416F-BC4E-1D8577CD06B6}" sibTransId="{E3A92C04-6349-402C-8842-46E642667205}"/>
    <dgm:cxn modelId="{B0B25E8B-0EA2-4B4F-8D05-E287B4055DC6}" type="presParOf" srcId="{7E396EBF-3790-4AC6-B597-37CA1219E264}" destId="{6DDA75FA-49EA-4F98-97B3-6479B15736ED}" srcOrd="0" destOrd="0" presId="urn:microsoft.com/office/officeart/2005/8/layout/vList2"/>
    <dgm:cxn modelId="{F6F2AF46-E185-489E-8376-D08F8C159D94}" type="presParOf" srcId="{7E396EBF-3790-4AC6-B597-37CA1219E264}" destId="{84A94877-26B2-4F78-A3FC-12F5AB877F17}" srcOrd="1" destOrd="0" presId="urn:microsoft.com/office/officeart/2005/8/layout/vList2"/>
    <dgm:cxn modelId="{1C051BC8-96BC-4F4D-BE6B-D3051D07B737}" type="presParOf" srcId="{7E396EBF-3790-4AC6-B597-37CA1219E264}" destId="{3411AC27-A6F2-4725-8E7C-24C39A8C93CD}" srcOrd="2" destOrd="0" presId="urn:microsoft.com/office/officeart/2005/8/layout/vList2"/>
    <dgm:cxn modelId="{8A81A6E8-E815-4022-B223-E0E57B0CBB5A}" type="presParOf" srcId="{7E396EBF-3790-4AC6-B597-37CA1219E264}" destId="{EBEB9F2B-568A-43CD-8A7A-EB74507C117F}" srcOrd="3" destOrd="0" presId="urn:microsoft.com/office/officeart/2005/8/layout/vList2"/>
    <dgm:cxn modelId="{909DD37E-1C97-48FC-9CA6-7AB0B07F6F10}" type="presParOf" srcId="{7E396EBF-3790-4AC6-B597-37CA1219E264}" destId="{12CA8798-ECFD-4C9B-BA81-1C7B01FE1A36}" srcOrd="4" destOrd="0" presId="urn:microsoft.com/office/officeart/2005/8/layout/vList2"/>
    <dgm:cxn modelId="{245C583B-028D-4161-807C-797124768DAE}" type="presParOf" srcId="{7E396EBF-3790-4AC6-B597-37CA1219E264}" destId="{8991CE12-21E0-4636-A633-4DC9566AE088}" srcOrd="5" destOrd="0" presId="urn:microsoft.com/office/officeart/2005/8/layout/vList2"/>
    <dgm:cxn modelId="{A1B24D0D-2298-4D9D-93C1-8C52519C2DF1}" type="presParOf" srcId="{7E396EBF-3790-4AC6-B597-37CA1219E264}" destId="{8E9E2C1D-192C-4F47-91F0-DD67E36BD10F}" srcOrd="6" destOrd="0" presId="urn:microsoft.com/office/officeart/2005/8/layout/vList2"/>
    <dgm:cxn modelId="{44F70E27-5E42-4534-8A50-765A553E96E8}" type="presParOf" srcId="{7E396EBF-3790-4AC6-B597-37CA1219E264}" destId="{594A3864-97E9-4294-BE06-A199722BF86B}" srcOrd="7" destOrd="0" presId="urn:microsoft.com/office/officeart/2005/8/layout/vList2"/>
    <dgm:cxn modelId="{F85B9C70-D99C-4E32-AE87-81FB9004BABC}" type="presParOf" srcId="{7E396EBF-3790-4AC6-B597-37CA1219E264}" destId="{5600A94A-FC58-4F1B-8456-A4910ADE8E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75FA-49EA-4F98-97B3-6479B15736ED}">
      <dsp:nvSpPr>
        <dsp:cNvPr id="0" name=""/>
        <dsp:cNvSpPr/>
      </dsp:nvSpPr>
      <dsp:spPr>
        <a:xfrm>
          <a:off x="0" y="32016"/>
          <a:ext cx="760743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Note that in this example, each major folder is split up into sections.</a:t>
          </a:r>
          <a:endParaRPr lang="en-US" sz="1700" kern="1200"/>
        </a:p>
      </dsp:txBody>
      <dsp:txXfrm>
        <a:off x="32967" y="64983"/>
        <a:ext cx="7541496" cy="609393"/>
      </dsp:txXfrm>
    </dsp:sp>
    <dsp:sp modelId="{3411AC27-A6F2-4725-8E7C-24C39A8C93CD}">
      <dsp:nvSpPr>
        <dsp:cNvPr id="0" name=""/>
        <dsp:cNvSpPr/>
      </dsp:nvSpPr>
      <dsp:spPr>
        <a:xfrm>
          <a:off x="0" y="756304"/>
          <a:ext cx="760743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This includes servers, users and workstations.</a:t>
          </a:r>
          <a:endParaRPr lang="en-US" sz="1700" kern="1200"/>
        </a:p>
      </dsp:txBody>
      <dsp:txXfrm>
        <a:off x="32967" y="789271"/>
        <a:ext cx="7541496" cy="609393"/>
      </dsp:txXfrm>
    </dsp:sp>
    <dsp:sp modelId="{12CA8798-ECFD-4C9B-BA81-1C7B01FE1A36}">
      <dsp:nvSpPr>
        <dsp:cNvPr id="0" name=""/>
        <dsp:cNvSpPr/>
      </dsp:nvSpPr>
      <dsp:spPr>
        <a:xfrm>
          <a:off x="0" y="1480591"/>
          <a:ext cx="760743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For this example, everything inside the red box will be referenced</a:t>
          </a:r>
          <a:endParaRPr lang="en-US" sz="1700" kern="1200"/>
        </a:p>
      </dsp:txBody>
      <dsp:txXfrm>
        <a:off x="32967" y="1513558"/>
        <a:ext cx="7541496" cy="609393"/>
      </dsp:txXfrm>
    </dsp:sp>
    <dsp:sp modelId="{8E9E2C1D-192C-4F47-91F0-DD67E36BD10F}">
      <dsp:nvSpPr>
        <dsp:cNvPr id="0" name=""/>
        <dsp:cNvSpPr/>
      </dsp:nvSpPr>
      <dsp:spPr>
        <a:xfrm>
          <a:off x="0" y="2204879"/>
          <a:ext cx="760743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If a policy or setting is applied to the top folder in this section, it will filter out to the rest of the units in the red box</a:t>
          </a:r>
          <a:endParaRPr lang="en-US" sz="1700" kern="1200"/>
        </a:p>
      </dsp:txBody>
      <dsp:txXfrm>
        <a:off x="32967" y="2237846"/>
        <a:ext cx="7541496" cy="609393"/>
      </dsp:txXfrm>
    </dsp:sp>
    <dsp:sp modelId="{5600A94A-FC58-4F1B-8456-A4910ADE8E34}">
      <dsp:nvSpPr>
        <dsp:cNvPr id="0" name=""/>
        <dsp:cNvSpPr/>
      </dsp:nvSpPr>
      <dsp:spPr>
        <a:xfrm>
          <a:off x="0" y="2929166"/>
          <a:ext cx="760743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If a policy is applied to the top folder in the inner </a:t>
          </a:r>
          <a:r>
            <a:rPr lang="en-GB" sz="1700" b="1" kern="1200" dirty="0"/>
            <a:t>blue </a:t>
          </a:r>
          <a:r>
            <a:rPr lang="en-GB" sz="1700" kern="1200" dirty="0"/>
            <a:t>box, everything below this folder will be referenced</a:t>
          </a:r>
          <a:endParaRPr lang="en-US" sz="1700" kern="1200" dirty="0"/>
        </a:p>
      </dsp:txBody>
      <dsp:txXfrm>
        <a:off x="32967" y="2962133"/>
        <a:ext cx="7541496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BFE8-D4C4-40BA-8002-90E04B0DEC31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3E33E-5B3B-442D-A2F3-BCADC6E38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4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4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These sessions are </a:t>
            </a:r>
            <a:r>
              <a:rPr lang="en-GB" b="1" dirty="0"/>
              <a:t>NOT</a:t>
            </a:r>
            <a:r>
              <a:rPr lang="en-GB" dirty="0"/>
              <a:t> designed to hand out answers for the assignment to you, as doing so would put everyone in this room at risk of plagiarism</a:t>
            </a:r>
          </a:p>
          <a:p>
            <a:pPr marL="0" indent="0">
              <a:buNone/>
            </a:pPr>
            <a:r>
              <a:rPr lang="en-GB" dirty="0"/>
              <a:t>These support sessions have been set up in my free time. Please do not disrespect the time we have available or the sessions that have been set up.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0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0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 USE THESE! They are extremely helpful when splitting up user groups, making it look tidy and keeping stuff separate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also helps with your group policy assignments, which will be explained now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8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Hierarchies lay out the foundations on how policies and settings “trickle down” to lower users. </a:t>
            </a:r>
          </a:p>
          <a:p>
            <a:r>
              <a:rPr lang="en-GB" dirty="0"/>
              <a:t>This allows for broad policies to be specified quickly and efficiently, whilst still providing granular control over individual groups and users if 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40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what the previous example looks like in a hierarchical view. The root domain is where you apply global policies, with finer control provided for entries nested further in the tree. An example of this would be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0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9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2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Group Policy is the de-facto way of managing clients through Active Directory. Group Policy works natively with any Windows version newer than Windows 2000, with new policies introduced over time. </a:t>
            </a:r>
          </a:p>
          <a:p>
            <a:r>
              <a:rPr lang="en-GB" dirty="0"/>
              <a:t>It is extremely powerful, but it comes at the cost of complexity and very awkward management at times. </a:t>
            </a:r>
          </a:p>
          <a:p>
            <a:r>
              <a:rPr lang="en-GB" dirty="0"/>
              <a:t>Linux clients can be configured to use Group Policy through Active Directory – see the </a:t>
            </a:r>
            <a:r>
              <a:rPr lang="en-GB" dirty="0" err="1"/>
              <a:t>redhat</a:t>
            </a:r>
            <a:r>
              <a:rPr lang="en-GB" dirty="0"/>
              <a:t> link for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3E33E-5B3B-442D-A2F3-BCADC6E387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1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4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5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8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8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7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4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5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4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11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140F1-1EFC-4E3C-86CF-5633B8C47604}" type="datetimeFigureOut">
              <a:rPr lang="en-GB" smtClean="0"/>
              <a:t>29/03/2024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47363F2-C552-47EE-BAAA-368EB92A4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854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redhat.com/documentation/en-us/red_hat_enterprise_linux/7/html/windows_integration_guide/sssd-a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955F-F3FF-9E16-870B-4AEF9D9F4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074" y="1142179"/>
            <a:ext cx="9969852" cy="1139021"/>
          </a:xfrm>
        </p:spPr>
        <p:txBody>
          <a:bodyPr/>
          <a:lstStyle/>
          <a:p>
            <a:r>
              <a:rPr lang="en-GB" sz="7200" dirty="0"/>
              <a:t>Tolly’s Tech Teachings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4333F-CA71-02AB-1850-28E49CCF0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253691" cy="434974"/>
          </a:xfrm>
        </p:spPr>
        <p:txBody>
          <a:bodyPr/>
          <a:lstStyle/>
          <a:p>
            <a:r>
              <a:rPr lang="en-GB" dirty="0"/>
              <a:t>Session 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A6216E0-BCCC-B5C0-918B-C600FAC6460D}"/>
              </a:ext>
            </a:extLst>
          </p:cNvPr>
          <p:cNvSpPr txBox="1">
            <a:spLocks/>
          </p:cNvSpPr>
          <p:nvPr/>
        </p:nvSpPr>
        <p:spPr>
          <a:xfrm>
            <a:off x="9378892" y="5280847"/>
            <a:ext cx="2003108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Active Directory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E4A1EBB-3D22-6BDC-2E24-F5557210F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7214" y="4880688"/>
            <a:ext cx="1657572" cy="16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5DE-5CEC-643F-91EE-47858E1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User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556A-6471-D3F0-64E5-905B4B5A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33387"/>
            <a:ext cx="10554574" cy="3636511"/>
          </a:xfrm>
        </p:spPr>
        <p:txBody>
          <a:bodyPr/>
          <a:lstStyle/>
          <a:p>
            <a:r>
              <a:rPr lang="en-GB" dirty="0"/>
              <a:t>Active Directory’s user management console provides </a:t>
            </a:r>
            <a:r>
              <a:rPr lang="en-GB" b="1" dirty="0"/>
              <a:t>a lot </a:t>
            </a:r>
            <a:r>
              <a:rPr lang="en-GB" dirty="0"/>
              <a:t>of options to the administrator.</a:t>
            </a:r>
          </a:p>
          <a:p>
            <a:r>
              <a:rPr lang="en-GB" b="1" i="1" u="sng" dirty="0"/>
              <a:t>DON’T PANIC!</a:t>
            </a:r>
            <a:r>
              <a:rPr lang="en-GB" dirty="0"/>
              <a:t>   It is a lot simpler than you may think.</a:t>
            </a:r>
          </a:p>
          <a:p>
            <a:r>
              <a:rPr lang="en-GB" dirty="0"/>
              <a:t>This is accessible when double clicking a user or right clicking and selecting Properties in Users &amp; Computers </a:t>
            </a:r>
          </a:p>
          <a:p>
            <a:r>
              <a:rPr lang="en-GB" dirty="0"/>
              <a:t>For standard users, they can only modify their own data. Administrators can modify this information for all users.</a:t>
            </a:r>
          </a:p>
          <a:p>
            <a:r>
              <a:rPr lang="en-GB" dirty="0"/>
              <a:t>Everything regarding users is managed in this interface – make sure you remember it!</a:t>
            </a:r>
          </a:p>
        </p:txBody>
      </p:sp>
    </p:spTree>
    <p:extLst>
      <p:ext uri="{BB962C8B-B14F-4D97-AF65-F5344CB8AC3E}">
        <p14:creationId xmlns:p14="http://schemas.microsoft.com/office/powerpoint/2010/main" val="29743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0F116E-7689-6D29-2A60-2A5AA7A95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6060"/>
            <a:ext cx="4076709" cy="549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27ADA-7DC8-C5C2-2820-4E440348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47" y="1366060"/>
            <a:ext cx="4073072" cy="549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DC35C-6354-5CD7-7F84-0BD232D02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258" y="1366060"/>
            <a:ext cx="4053742" cy="54919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D106ED8-4F0B-12BF-C530-2DF9CB3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3" y="129688"/>
            <a:ext cx="9337300" cy="970450"/>
          </a:xfrm>
        </p:spPr>
        <p:txBody>
          <a:bodyPr/>
          <a:lstStyle/>
          <a:p>
            <a:r>
              <a:rPr lang="en-GB" dirty="0"/>
              <a:t>Active Directory – User Properties</a:t>
            </a:r>
          </a:p>
        </p:txBody>
      </p:sp>
    </p:spTree>
    <p:extLst>
      <p:ext uri="{BB962C8B-B14F-4D97-AF65-F5344CB8AC3E}">
        <p14:creationId xmlns:p14="http://schemas.microsoft.com/office/powerpoint/2010/main" val="329844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106ED8-4F0B-12BF-C530-2DF9CB3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3" y="129688"/>
            <a:ext cx="9337300" cy="970450"/>
          </a:xfrm>
        </p:spPr>
        <p:txBody>
          <a:bodyPr/>
          <a:lstStyle/>
          <a:p>
            <a:r>
              <a:rPr lang="en-GB" dirty="0"/>
              <a:t>Active Directory – User Properties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E3230-1DB0-25FA-3562-146BA3EC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090"/>
            <a:ext cx="4066269" cy="550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71617-7F55-FBBB-CBBB-7E133B184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83" y="1354090"/>
            <a:ext cx="4066269" cy="551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653B8-A016-3116-205C-11AA1CF00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852" y="1354090"/>
            <a:ext cx="4087148" cy="55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5DE-5CEC-643F-91EE-47858E1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User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556A-6471-D3F0-64E5-905B4B5A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133387"/>
            <a:ext cx="10554574" cy="3636511"/>
          </a:xfrm>
        </p:spPr>
        <p:txBody>
          <a:bodyPr/>
          <a:lstStyle/>
          <a:p>
            <a:r>
              <a:rPr lang="en-GB" dirty="0"/>
              <a:t>Active Directory’s user management console provides </a:t>
            </a:r>
            <a:r>
              <a:rPr lang="en-GB" b="1" dirty="0"/>
              <a:t>a lot </a:t>
            </a:r>
            <a:r>
              <a:rPr lang="en-GB" dirty="0"/>
              <a:t>of options to the administrator.</a:t>
            </a:r>
          </a:p>
          <a:p>
            <a:r>
              <a:rPr lang="en-GB" b="1" i="1" u="sng" dirty="0"/>
              <a:t>DON’T PANIC!</a:t>
            </a:r>
            <a:r>
              <a:rPr lang="en-GB" dirty="0"/>
              <a:t>   It is a lot simpler than you may think.</a:t>
            </a:r>
          </a:p>
          <a:p>
            <a:r>
              <a:rPr lang="en-GB" dirty="0"/>
              <a:t>This is accessible when double clicking a user or right clicking and selecting Properties in Users &amp; Computers </a:t>
            </a:r>
          </a:p>
          <a:p>
            <a:r>
              <a:rPr lang="en-GB" dirty="0"/>
              <a:t>For standard users, they can only modify their own data. Administrators can modify this information for all users.</a:t>
            </a:r>
          </a:p>
          <a:p>
            <a:r>
              <a:rPr lang="en-GB" dirty="0"/>
              <a:t>Everything regarding users is managed in this interface – make sure you remember it!</a:t>
            </a:r>
          </a:p>
        </p:txBody>
      </p:sp>
    </p:spTree>
    <p:extLst>
      <p:ext uri="{BB962C8B-B14F-4D97-AF65-F5344CB8AC3E}">
        <p14:creationId xmlns:p14="http://schemas.microsoft.com/office/powerpoint/2010/main" val="79513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5DE-5CEC-643F-91EE-47858E1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556A-6471-D3F0-64E5-905B4B5A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208311"/>
          </a:xfrm>
        </p:spPr>
        <p:txBody>
          <a:bodyPr/>
          <a:lstStyle/>
          <a:p>
            <a:r>
              <a:rPr lang="en-GB" dirty="0"/>
              <a:t>Group policy controls the working environment of user and computer accounts</a:t>
            </a:r>
          </a:p>
          <a:p>
            <a:r>
              <a:rPr lang="en-GB" dirty="0"/>
              <a:t>It is VERY powerful, and can be applied to both Windows and Linux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GB" dirty="0"/>
              <a:t> clients</a:t>
            </a:r>
          </a:p>
          <a:p>
            <a:r>
              <a:rPr lang="en-GB" dirty="0"/>
              <a:t>Group Policy can be finnicky at times – be patient with it!</a:t>
            </a:r>
          </a:p>
          <a:p>
            <a:r>
              <a:rPr lang="en-GB" dirty="0"/>
              <a:t>There are an extremely large amount of policies available – Google is your friend!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FEB0C7-5B20-6D50-2692-A669869E713B}"/>
              </a:ext>
            </a:extLst>
          </p:cNvPr>
          <p:cNvSpPr txBox="1">
            <a:spLocks/>
          </p:cNvSpPr>
          <p:nvPr/>
        </p:nvSpPr>
        <p:spPr>
          <a:xfrm>
            <a:off x="171253" y="6040810"/>
            <a:ext cx="11849493" cy="74000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1150" dirty="0">
                <a:solidFill>
                  <a:schemeClr val="accent3">
                    <a:lumMod val="75000"/>
                  </a:schemeClr>
                </a:solidFill>
              </a:rPr>
              <a:t>* Linux clients require additional config – see </a:t>
            </a:r>
            <a:r>
              <a:rPr lang="en-GB" sz="1150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https://access.redhat.com/documentation/en-us/red_hat_enterprise_linux/7/html/windows_integration_guide/sssd-ad</a:t>
            </a:r>
            <a:endParaRPr lang="en-GB" sz="11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8EEB9-12B4-9247-B2BC-097B675E2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160" y="4337182"/>
            <a:ext cx="6630325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A8BC-8B61-00CC-0BB2-AE6B725C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6942-AB9D-D904-91D1-32C53CFD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95% of the policies available, it is good practise to create a GPO specific to the task needing to be performed</a:t>
            </a:r>
          </a:p>
          <a:p>
            <a:r>
              <a:rPr lang="en-GB" dirty="0"/>
              <a:t>There are exceptions to this, such as references to user &amp; password lockout policies</a:t>
            </a:r>
          </a:p>
          <a:p>
            <a:r>
              <a:rPr lang="en-GB" dirty="0"/>
              <a:t>This is very simple to do, and can be scaled up as needed</a:t>
            </a:r>
          </a:p>
          <a:p>
            <a:r>
              <a:rPr lang="en-GB" dirty="0"/>
              <a:t>Again, Google is your friend!</a:t>
            </a:r>
          </a:p>
        </p:txBody>
      </p:sp>
    </p:spTree>
    <p:extLst>
      <p:ext uri="{BB962C8B-B14F-4D97-AF65-F5344CB8AC3E}">
        <p14:creationId xmlns:p14="http://schemas.microsoft.com/office/powerpoint/2010/main" val="32313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15A799-CCE3-639E-560B-6043938BB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7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BA11-7304-7941-777D-613F8DD8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86FB-69B3-4E62-6E6C-1F316060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5E4C8-B47F-9F3A-868F-D39856F3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3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CD7021-D921-E9B6-F948-F6DAF8B65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49072" cy="4606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9BDE4-CE50-BCC1-5EE5-EB9E3033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84" y="4564334"/>
            <a:ext cx="4952856" cy="2293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2A946-B449-2BEE-E041-2ABFB2C2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419"/>
            <a:ext cx="5915851" cy="3143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20DB3-4561-CC60-C4A4-AA42E944B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769"/>
          <a:stretch/>
        </p:blipFill>
        <p:spPr>
          <a:xfrm>
            <a:off x="5395397" y="3485561"/>
            <a:ext cx="6796603" cy="31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8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A8BC-8B61-00CC-0BB2-AE6B725C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Group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6942-AB9D-D904-91D1-32C53CFD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significant portion of the project brief will be done through Group Policy</a:t>
            </a:r>
          </a:p>
          <a:p>
            <a:r>
              <a:rPr lang="en-GB" dirty="0"/>
              <a:t>Make sure you know how to navigate it, how to check settings and how to apply settings</a:t>
            </a:r>
          </a:p>
          <a:p>
            <a:r>
              <a:rPr lang="en-GB" dirty="0"/>
              <a:t>Settings are applied through Scope options, or by dragging a policy to the required 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0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C8AA-AAA6-8433-B8E8-FCEA2E6A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600" dirty="0">
                <a:solidFill>
                  <a:srgbClr val="FF4F4F"/>
                </a:solidFill>
              </a:rPr>
              <a:t>Ground rules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837C55-C277-203A-674C-D22E77B5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76" y="1948128"/>
            <a:ext cx="10554574" cy="4789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is the start of a small series of support sessions set up to help you guys with your Systems Security assignments.</a:t>
            </a:r>
          </a:p>
          <a:p>
            <a:pPr marL="0" indent="0">
              <a:buNone/>
            </a:pPr>
            <a:r>
              <a:rPr lang="en-GB" dirty="0"/>
              <a:t>As such, there are a few clarifications and ground rules that need to be acknowledged: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These sessions are </a:t>
            </a:r>
            <a:r>
              <a:rPr lang="en-GB" b="1" dirty="0"/>
              <a:t>NOT</a:t>
            </a:r>
            <a:r>
              <a:rPr lang="en-GB" dirty="0"/>
              <a:t> designed to hand answers out for the 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These sessions have been set up in my free time, with independently verified resources used.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 not waste what little time is left for the module, and do not waste other people’s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Do not blatantly rip off the material in these presentations as your own work – this not only harms yourself, but everyone else using these resources!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Collusion and plagiarism are a bitch, and </a:t>
            </a:r>
            <a:r>
              <a:rPr lang="en-GB" b="1" dirty="0">
                <a:solidFill>
                  <a:srgbClr val="FF0000"/>
                </a:solidFill>
              </a:rPr>
              <a:t>it can obliterate your prospects at University!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0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8FD1-8511-9CBB-EAC4-3E39976A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06C22-3C99-8D50-9169-62591C9D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6" y="2123306"/>
            <a:ext cx="11373288" cy="9704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there are any questions, feel free to ask. More sessions are coming, so answers may be given there.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D11B-B6D7-E8E2-0E48-83DF0A78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630" y="2897746"/>
            <a:ext cx="3252738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4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7143-0A50-D61C-9DDD-3AFD96A3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A brief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92EA-5A9E-6205-A019-5987BD65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Active Directory is a Directory service made for Windows Domains. </a:t>
            </a:r>
          </a:p>
          <a:p>
            <a:pPr marL="0" indent="0">
              <a:buNone/>
            </a:pPr>
            <a:r>
              <a:rPr lang="en-GB" dirty="0"/>
              <a:t>I’m pretty sure most of you know what this means and the capabilities, but to summarise:</a:t>
            </a:r>
          </a:p>
          <a:p>
            <a:r>
              <a:rPr lang="en-GB" dirty="0"/>
              <a:t>It runs on Windows Server installations – turning them into Domain Controllers (DCs)</a:t>
            </a:r>
          </a:p>
          <a:p>
            <a:r>
              <a:rPr lang="en-GB" dirty="0"/>
              <a:t>It provides multiple services for connected machines, including:</a:t>
            </a:r>
          </a:p>
          <a:p>
            <a:pPr lvl="1"/>
            <a:r>
              <a:rPr lang="en-GB" dirty="0"/>
              <a:t>Authentication and Authorization of users and computers in a network (including privileges)</a:t>
            </a:r>
          </a:p>
          <a:p>
            <a:pPr lvl="1"/>
            <a:r>
              <a:rPr lang="en-GB" dirty="0"/>
              <a:t>Assigning and enforcing policies for connected computers</a:t>
            </a:r>
          </a:p>
          <a:p>
            <a:pPr lvl="1"/>
            <a:r>
              <a:rPr lang="en-GB" dirty="0"/>
              <a:t>Managing installed software and providing endpoints for capable software</a:t>
            </a:r>
          </a:p>
          <a:p>
            <a:r>
              <a:rPr lang="en-GB" dirty="0"/>
              <a:t>Active Directory uses </a:t>
            </a:r>
            <a:r>
              <a:rPr lang="en-GB" u="sng" dirty="0"/>
              <a:t>LDAP 2 &amp; 3</a:t>
            </a:r>
            <a:r>
              <a:rPr lang="en-GB" dirty="0"/>
              <a:t>, </a:t>
            </a:r>
            <a:r>
              <a:rPr lang="en-GB" u="sng" dirty="0"/>
              <a:t>DNS</a:t>
            </a:r>
            <a:r>
              <a:rPr lang="en-GB" dirty="0"/>
              <a:t> and Microsoft’s version of </a:t>
            </a:r>
            <a:r>
              <a:rPr lang="en-GB" u="sng" dirty="0"/>
              <a:t>Kerberos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5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BD64-4025-2696-0E6B-092E6A78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B0F0-E80F-3D0D-4BB7-C7B92F19D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Active Directory’s internal management heavily relies on hierarchies </a:t>
            </a:r>
          </a:p>
          <a:p>
            <a:pPr lvl="1"/>
            <a:r>
              <a:rPr lang="en-GB" dirty="0"/>
              <a:t>Users &amp; Computers</a:t>
            </a:r>
          </a:p>
          <a:p>
            <a:pPr lvl="1"/>
            <a:r>
              <a:rPr lang="en-GB" dirty="0"/>
              <a:t>Group Policy Management</a:t>
            </a:r>
          </a:p>
          <a:p>
            <a:pPr lvl="1"/>
            <a:r>
              <a:rPr lang="en-GB" dirty="0"/>
              <a:t>Internal system structuring &amp; role assignment</a:t>
            </a:r>
          </a:p>
          <a:p>
            <a:r>
              <a:rPr lang="en-GB" dirty="0"/>
              <a:t>Active Directory allows an administrator to create their own hierarchies using Organisational Units (OUs)</a:t>
            </a:r>
          </a:p>
          <a:p>
            <a:r>
              <a:rPr lang="en-GB" dirty="0"/>
              <a:t>Anything applied higher up in the hierarchy is applied to everything below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63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ive Directory Structure">
            <a:extLst>
              <a:ext uri="{FF2B5EF4-FFF2-40B4-BE49-F238E27FC236}">
                <a16:creationId xmlns:a16="http://schemas.microsoft.com/office/drawing/2014/main" id="{D4D4EB7F-3516-C553-11C7-F61A7C007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/>
          <a:stretch/>
        </p:blipFill>
        <p:spPr bwMode="auto">
          <a:xfrm>
            <a:off x="0" y="0"/>
            <a:ext cx="4317476" cy="68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2DDEDC-9E24-8373-230D-0792CCC8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734" y="537327"/>
            <a:ext cx="7485588" cy="776615"/>
          </a:xfrm>
        </p:spPr>
        <p:txBody>
          <a:bodyPr/>
          <a:lstStyle/>
          <a:p>
            <a:r>
              <a:rPr lang="en-GB" dirty="0"/>
              <a:t>Active Directory – Hierarchies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D7ACCA8D-8FF3-0C0B-B6FE-AB04DFD061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92892" y="2222287"/>
          <a:ext cx="7607430" cy="3636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AC5BF71-18FA-CB4D-E414-F718282F0FD8}"/>
              </a:ext>
            </a:extLst>
          </p:cNvPr>
          <p:cNvSpPr/>
          <p:nvPr/>
        </p:nvSpPr>
        <p:spPr>
          <a:xfrm>
            <a:off x="810705" y="2026763"/>
            <a:ext cx="2686640" cy="25923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E76AED9-0A2B-3D52-0F78-987C71F4E308}"/>
              </a:ext>
            </a:extLst>
          </p:cNvPr>
          <p:cNvSpPr/>
          <p:nvPr/>
        </p:nvSpPr>
        <p:spPr>
          <a:xfrm>
            <a:off x="1664821" y="2026763"/>
            <a:ext cx="1653414" cy="277585"/>
          </a:xfrm>
          <a:prstGeom prst="leftArrow">
            <a:avLst>
              <a:gd name="adj1" fmla="val 50000"/>
              <a:gd name="adj2" fmla="val 7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EAB4C-2A79-C0A1-AEBF-673F1A634E9D}"/>
              </a:ext>
            </a:extLst>
          </p:cNvPr>
          <p:cNvSpPr/>
          <p:nvPr/>
        </p:nvSpPr>
        <p:spPr>
          <a:xfrm>
            <a:off x="886121" y="3733014"/>
            <a:ext cx="2095204" cy="82063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6467-F784-E835-1C33-72508EC4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0" y="0"/>
            <a:ext cx="10571998" cy="792650"/>
          </a:xfrm>
        </p:spPr>
        <p:txBody>
          <a:bodyPr/>
          <a:lstStyle/>
          <a:p>
            <a:r>
              <a:rPr lang="en-GB" dirty="0"/>
              <a:t>Active Directory – Hierarchies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1B1C0B1-AC1A-0C63-812F-4D9A42999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172"/>
            <a:ext cx="12192000" cy="5906828"/>
          </a:xfrm>
        </p:spPr>
      </p:pic>
    </p:spTree>
    <p:extLst>
      <p:ext uri="{BB962C8B-B14F-4D97-AF65-F5344CB8AC3E}">
        <p14:creationId xmlns:p14="http://schemas.microsoft.com/office/powerpoint/2010/main" val="65091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B5DE-5CEC-643F-91EE-47858E1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Directory – User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556A-6471-D3F0-64E5-905B4B5A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Active Directory has its own User management system</a:t>
            </a:r>
          </a:p>
          <a:p>
            <a:pPr lvl="1"/>
            <a:r>
              <a:rPr lang="en-GB" dirty="0"/>
              <a:t>Used for providing information about users to programs</a:t>
            </a:r>
          </a:p>
          <a:p>
            <a:pPr lvl="1"/>
            <a:r>
              <a:rPr lang="en-GB" dirty="0"/>
              <a:t>Used for listing user-specific information</a:t>
            </a:r>
          </a:p>
          <a:p>
            <a:pPr lvl="1"/>
            <a:r>
              <a:rPr lang="en-GB" dirty="0"/>
              <a:t>Used to assign permissions to each user – e.g. Domain Admins, Local Admins, Hyper-V Managers, DNS managers etc.</a:t>
            </a:r>
          </a:p>
          <a:p>
            <a:r>
              <a:rPr lang="en-GB" dirty="0"/>
              <a:t>Easily accessed from the Start Menu or Server Manager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55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B20C-57F4-7444-A090-4116F36B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F44F2B-714B-76F9-6A75-718C9B170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278</TotalTime>
  <Words>1142</Words>
  <Application>Microsoft Office PowerPoint</Application>
  <PresentationFormat>Widescreen</PresentationFormat>
  <Paragraphs>91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Century Gothic</vt:lpstr>
      <vt:lpstr>Wingdings</vt:lpstr>
      <vt:lpstr>Wingdings 2</vt:lpstr>
      <vt:lpstr>Quotable</vt:lpstr>
      <vt:lpstr>Tolly’s Tech Teachings</vt:lpstr>
      <vt:lpstr>Ground rules</vt:lpstr>
      <vt:lpstr>Active Directory – A brief overview</vt:lpstr>
      <vt:lpstr>Active Directory – Hierarchies</vt:lpstr>
      <vt:lpstr>Active Directory – Hierarchies</vt:lpstr>
      <vt:lpstr>Active Directory – Hierarchies</vt:lpstr>
      <vt:lpstr>Active Directory – User management</vt:lpstr>
      <vt:lpstr>PowerPoint Presentation</vt:lpstr>
      <vt:lpstr>PowerPoint Presentation</vt:lpstr>
      <vt:lpstr>Active Directory – User management</vt:lpstr>
      <vt:lpstr>Active Directory – User Properties</vt:lpstr>
      <vt:lpstr>Active Directory – User Properties</vt:lpstr>
      <vt:lpstr>Active Directory – User management</vt:lpstr>
      <vt:lpstr>Active Directory – Group Policy</vt:lpstr>
      <vt:lpstr>Active Directory – Group Policy</vt:lpstr>
      <vt:lpstr>PowerPoint Presentation</vt:lpstr>
      <vt:lpstr>PowerPoint Presentation</vt:lpstr>
      <vt:lpstr>PowerPoint Presentation</vt:lpstr>
      <vt:lpstr>Active Directory – Group Policy</vt:lpstr>
      <vt:lpstr>Work 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Tolly’s Tech Teachings</dc:title>
  <dc:creator>Tom</dc:creator>
  <cp:lastModifiedBy>Tom Harrison</cp:lastModifiedBy>
  <cp:revision>7</cp:revision>
  <dcterms:created xsi:type="dcterms:W3CDTF">2022-05-17T23:09:58Z</dcterms:created>
  <dcterms:modified xsi:type="dcterms:W3CDTF">2024-03-29T18:19:16Z</dcterms:modified>
</cp:coreProperties>
</file>